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56" r:id="rId5"/>
    <p:sldId id="263" r:id="rId6"/>
    <p:sldId id="259" r:id="rId7"/>
    <p:sldId id="264" r:id="rId8"/>
    <p:sldId id="270" r:id="rId9"/>
    <p:sldId id="265" r:id="rId10"/>
    <p:sldId id="266" r:id="rId11"/>
    <p:sldId id="267" r:id="rId12"/>
    <p:sldId id="268" r:id="rId13"/>
    <p:sldId id="269" r:id="rId14"/>
  </p:sldIdLst>
  <p:sldSz cx="9144000" cy="5715000" type="screen16x10"/>
  <p:notesSz cx="6858000" cy="9144000"/>
  <p:defaultTextStyle>
    <a:defPPr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C1D3B"/>
    <a:srgbClr val="D900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8" autoAdjust="0"/>
    <p:restoredTop sz="94660"/>
  </p:normalViewPr>
  <p:slideViewPr>
    <p:cSldViewPr snapToGrid="0">
      <p:cViewPr varScale="1">
        <p:scale>
          <a:sx n="135" d="100"/>
          <a:sy n="135" d="100"/>
        </p:scale>
        <p:origin x="186" y="114"/>
      </p:cViewPr>
      <p:guideLst>
        <p:guide orient="horz" pos="180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6356BA-73C9-124E-8DF0-023F6E192C7C}" type="datetime1">
              <a:rPr lang="fr-FR" smtClean="0"/>
              <a:t>17/12/2023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7F8374-9646-A74A-B218-0522F52504B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944493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569656-9C6B-CD45-9A2D-2DF05353BB60}" type="datetime1">
              <a:rPr lang="fr-FR" smtClean="0"/>
              <a:t>17/12/2023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38B3CF-9DB8-BE46-ADE1-F8783CA63C3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4487304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.jpe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BA8C548-122D-48B5-9AE1-60115F60A958}"/>
              </a:ext>
            </a:extLst>
          </p:cNvPr>
          <p:cNvSpPr/>
          <p:nvPr userDrawn="1"/>
        </p:nvSpPr>
        <p:spPr>
          <a:xfrm>
            <a:off x="1224359" y="0"/>
            <a:ext cx="7919641" cy="5715000"/>
          </a:xfrm>
          <a:prstGeom prst="rect">
            <a:avLst/>
          </a:prstGeom>
          <a:solidFill>
            <a:srgbClr val="1C1D3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1C1D3B"/>
              </a:solidFill>
            </a:endParaRPr>
          </a:p>
        </p:txBody>
      </p:sp>
      <p:cxnSp>
        <p:nvCxnSpPr>
          <p:cNvPr id="3" name="Connecteur droit 2">
            <a:extLst>
              <a:ext uri="{FF2B5EF4-FFF2-40B4-BE49-F238E27FC236}">
                <a16:creationId xmlns:a16="http://schemas.microsoft.com/office/drawing/2014/main" id="{76E5D1DA-B41F-43EC-BFB8-8921C9616B2C}"/>
              </a:ext>
            </a:extLst>
          </p:cNvPr>
          <p:cNvCxnSpPr>
            <a:cxnSpLocks/>
          </p:cNvCxnSpPr>
          <p:nvPr userDrawn="1"/>
        </p:nvCxnSpPr>
        <p:spPr>
          <a:xfrm>
            <a:off x="5334183" y="3142654"/>
            <a:ext cx="3263434" cy="0"/>
          </a:xfrm>
          <a:prstGeom prst="line">
            <a:avLst/>
          </a:prstGeom>
          <a:ln w="1270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ZoneTexte 3">
            <a:extLst>
              <a:ext uri="{FF2B5EF4-FFF2-40B4-BE49-F238E27FC236}">
                <a16:creationId xmlns:a16="http://schemas.microsoft.com/office/drawing/2014/main" id="{129AF208-C742-4238-8A12-9EBDD80C6F9A}"/>
              </a:ext>
            </a:extLst>
          </p:cNvPr>
          <p:cNvSpPr txBox="1"/>
          <p:nvPr userDrawn="1"/>
        </p:nvSpPr>
        <p:spPr>
          <a:xfrm>
            <a:off x="5110309" y="2050508"/>
            <a:ext cx="362419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4000" b="0">
                <a:solidFill>
                  <a:schemeClr val="bg1"/>
                </a:solidFill>
                <a:latin typeface="Montserrat ExtraBold" panose="00000900000000000000" pitchFamily="50" charset="0"/>
              </a:rPr>
              <a:t>FORMATION</a:t>
            </a:r>
            <a:br>
              <a:rPr lang="fr-FR" sz="2000" b="1">
                <a:solidFill>
                  <a:schemeClr val="bg1"/>
                </a:solidFill>
                <a:latin typeface="Montserrat" panose="00000500000000000000" pitchFamily="50" charset="0"/>
              </a:rPr>
            </a:br>
            <a:r>
              <a:rPr lang="fr-FR" sz="2000" b="0">
                <a:solidFill>
                  <a:schemeClr val="bg1"/>
                </a:solidFill>
                <a:latin typeface="Montserrat" panose="00000500000000000000" pitchFamily="50" charset="0"/>
              </a:rPr>
              <a:t>Soutenance Projet 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C27D1709-C796-44D6-9910-B809DCDEE8D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87184" y="454377"/>
            <a:ext cx="674349" cy="674431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6AB29AC0-5A36-4065-8656-D760C83A5B70}"/>
              </a:ext>
            </a:extLst>
          </p:cNvPr>
          <p:cNvSpPr txBox="1"/>
          <p:nvPr userDrawn="1"/>
        </p:nvSpPr>
        <p:spPr>
          <a:xfrm>
            <a:off x="5044777" y="5033866"/>
            <a:ext cx="36871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1200" b="0">
                <a:solidFill>
                  <a:schemeClr val="bg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m2iformation</a:t>
            </a:r>
            <a:r>
              <a:rPr lang="fr-FR" sz="1200" b="0">
                <a:solidFill>
                  <a:srgbClr val="D9001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.</a:t>
            </a:r>
            <a:r>
              <a:rPr lang="fr-FR" sz="1200" b="0">
                <a:solidFill>
                  <a:schemeClr val="bg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fr</a:t>
            </a:r>
          </a:p>
        </p:txBody>
      </p: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BD2040BC-4AEC-46AF-8273-E3ECB4440BD3}"/>
              </a:ext>
            </a:extLst>
          </p:cNvPr>
          <p:cNvGrpSpPr/>
          <p:nvPr userDrawn="1"/>
        </p:nvGrpSpPr>
        <p:grpSpPr>
          <a:xfrm>
            <a:off x="6339268" y="5045590"/>
            <a:ext cx="1098183" cy="268376"/>
            <a:chOff x="6351055" y="4259818"/>
            <a:chExt cx="1453357" cy="355174"/>
          </a:xfrm>
        </p:grpSpPr>
        <p:pic>
          <p:nvPicPr>
            <p:cNvPr id="13" name="Image 12" descr="Une image contenant texte, clipart&#10;&#10;Description générée automatiquement">
              <a:extLst>
                <a:ext uri="{FF2B5EF4-FFF2-40B4-BE49-F238E27FC236}">
                  <a16:creationId xmlns:a16="http://schemas.microsoft.com/office/drawing/2014/main" id="{B0AA4D68-5F64-481C-A85C-8EA82D7A4D4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7087297" y="4259819"/>
              <a:ext cx="352084" cy="355172"/>
            </a:xfrm>
            <a:prstGeom prst="rect">
              <a:avLst/>
            </a:prstGeom>
          </p:spPr>
        </p:pic>
        <p:pic>
          <p:nvPicPr>
            <p:cNvPr id="14" name="Image 13">
              <a:extLst>
                <a:ext uri="{FF2B5EF4-FFF2-40B4-BE49-F238E27FC236}">
                  <a16:creationId xmlns:a16="http://schemas.microsoft.com/office/drawing/2014/main" id="{A237B7EA-7253-4B7E-BACB-507DAEC8A79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6351055" y="4259818"/>
              <a:ext cx="355174" cy="355174"/>
            </a:xfrm>
            <a:prstGeom prst="rect">
              <a:avLst/>
            </a:prstGeom>
          </p:spPr>
        </p:pic>
        <p:pic>
          <p:nvPicPr>
            <p:cNvPr id="15" name="Image 14" descr="Une image contenant texte&#10;&#10;Description générée automatiquement">
              <a:extLst>
                <a:ext uri="{FF2B5EF4-FFF2-40B4-BE49-F238E27FC236}">
                  <a16:creationId xmlns:a16="http://schemas.microsoft.com/office/drawing/2014/main" id="{364587A4-F436-4F2E-82A3-4F78DA0DF0C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6719176" y="4259818"/>
              <a:ext cx="355174" cy="355174"/>
            </a:xfrm>
            <a:prstGeom prst="rect">
              <a:avLst/>
            </a:prstGeom>
          </p:spPr>
        </p:pic>
        <p:pic>
          <p:nvPicPr>
            <p:cNvPr id="16" name="Image 15">
              <a:extLst>
                <a:ext uri="{FF2B5EF4-FFF2-40B4-BE49-F238E27FC236}">
                  <a16:creationId xmlns:a16="http://schemas.microsoft.com/office/drawing/2014/main" id="{08F856E5-21C9-4C52-AC22-962E9528F76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7452328" y="4259819"/>
              <a:ext cx="352084" cy="35517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315999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-tête de sec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pour une image  2">
            <a:extLst>
              <a:ext uri="{FF2B5EF4-FFF2-40B4-BE49-F238E27FC236}">
                <a16:creationId xmlns:a16="http://schemas.microsoft.com/office/drawing/2014/main" id="{366E9E5D-BFC3-45A1-958B-EA526C630A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83517" y="0"/>
            <a:ext cx="3460483" cy="5715000"/>
          </a:xfrm>
          <a:prstGeom prst="rect">
            <a:avLst/>
          </a:prstGeom>
          <a:blipFill dpi="0" rotWithShape="0">
            <a:blip r:embed="rId2"/>
            <a:srcRect/>
            <a:tile tx="0" ty="0" sx="50000" sy="50000" flip="none" algn="l"/>
          </a:blip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839A723-7D25-4B4E-AE07-0F233F5BBD06}"/>
              </a:ext>
            </a:extLst>
          </p:cNvPr>
          <p:cNvSpPr/>
          <p:nvPr userDrawn="1"/>
        </p:nvSpPr>
        <p:spPr>
          <a:xfrm>
            <a:off x="878177" y="1502229"/>
            <a:ext cx="7369629" cy="2699658"/>
          </a:xfrm>
          <a:prstGeom prst="rect">
            <a:avLst/>
          </a:prstGeom>
          <a:solidFill>
            <a:srgbClr val="1C1D3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FF0000"/>
              </a:solidFill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1371530" y="2726654"/>
            <a:ext cx="6382921" cy="541673"/>
          </a:xfrm>
          <a:prstGeom prst="rect">
            <a:avLst/>
          </a:prstGeom>
        </p:spPr>
        <p:txBody>
          <a:bodyPr anchor="t">
            <a:normAutofit/>
          </a:bodyPr>
          <a:lstStyle>
            <a:lvl1pPr algn="r">
              <a:defRPr sz="2800" b="1" cap="none">
                <a:solidFill>
                  <a:schemeClr val="bg1"/>
                </a:solidFill>
                <a:latin typeface="Montserrat ExtraBold" panose="00000900000000000000" pitchFamily="50" charset="0"/>
              </a:defRPr>
            </a:lvl1pPr>
          </a:lstStyle>
          <a:p>
            <a:r>
              <a:rPr lang="fr-FR"/>
              <a:t>Cliquez et modifiez le titre</a:t>
            </a:r>
          </a:p>
        </p:txBody>
      </p:sp>
      <p:cxnSp>
        <p:nvCxnSpPr>
          <p:cNvPr id="4" name="Connecteur droit 3">
            <a:extLst>
              <a:ext uri="{FF2B5EF4-FFF2-40B4-BE49-F238E27FC236}">
                <a16:creationId xmlns:a16="http://schemas.microsoft.com/office/drawing/2014/main" id="{8C1BB022-79C2-47EE-B891-F57A3C0C2840}"/>
              </a:ext>
            </a:extLst>
          </p:cNvPr>
          <p:cNvCxnSpPr>
            <a:cxnSpLocks/>
          </p:cNvCxnSpPr>
          <p:nvPr userDrawn="1"/>
        </p:nvCxnSpPr>
        <p:spPr>
          <a:xfrm>
            <a:off x="4188719" y="3329871"/>
            <a:ext cx="3460483" cy="0"/>
          </a:xfrm>
          <a:prstGeom prst="line">
            <a:avLst/>
          </a:prstGeom>
          <a:ln w="1270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Image 7">
            <a:extLst>
              <a:ext uri="{FF2B5EF4-FFF2-40B4-BE49-F238E27FC236}">
                <a16:creationId xmlns:a16="http://schemas.microsoft.com/office/drawing/2014/main" id="{BECFE8DF-098B-4293-8236-3946C6F79CB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90639" y="336094"/>
            <a:ext cx="359244" cy="359288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0843FBBF-3B6B-4D55-9273-4AAD21A1C1DA}"/>
              </a:ext>
            </a:extLst>
          </p:cNvPr>
          <p:cNvSpPr txBox="1"/>
          <p:nvPr userDrawn="1"/>
        </p:nvSpPr>
        <p:spPr>
          <a:xfrm>
            <a:off x="5149158" y="5240873"/>
            <a:ext cx="36871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900" b="0">
                <a:solidFill>
                  <a:schemeClr val="bg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m2iformation</a:t>
            </a:r>
            <a:r>
              <a:rPr lang="fr-FR" sz="900" b="0">
                <a:solidFill>
                  <a:srgbClr val="D9001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.</a:t>
            </a:r>
            <a:r>
              <a:rPr lang="fr-FR" sz="900" b="0">
                <a:solidFill>
                  <a:schemeClr val="bg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fr</a:t>
            </a:r>
          </a:p>
        </p:txBody>
      </p:sp>
    </p:spTree>
    <p:extLst>
      <p:ext uri="{BB962C8B-B14F-4D97-AF65-F5344CB8AC3E}">
        <p14:creationId xmlns:p14="http://schemas.microsoft.com/office/powerpoint/2010/main" val="37188896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4">
            <a:extLst>
              <a:ext uri="{FF2B5EF4-FFF2-40B4-BE49-F238E27FC236}">
                <a16:creationId xmlns:a16="http://schemas.microsoft.com/office/drawing/2014/main" id="{12452DE7-D910-413A-A245-68D4F3375B8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90640" y="1341480"/>
            <a:ext cx="5255990" cy="68443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800" b="1">
                <a:latin typeface="Montserrat ExtraBold" panose="00000900000000000000" pitchFamily="50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u contenu 5">
            <a:extLst>
              <a:ext uri="{FF2B5EF4-FFF2-40B4-BE49-F238E27FC236}">
                <a16:creationId xmlns:a16="http://schemas.microsoft.com/office/drawing/2014/main" id="{B53ABBE2-8A21-4B1A-8579-757106794D2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423617" y="2184704"/>
            <a:ext cx="4123012" cy="3038874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0804050E-6608-46A4-BE70-3B13696EEC6D}"/>
              </a:ext>
            </a:extLst>
          </p:cNvPr>
          <p:cNvCxnSpPr>
            <a:cxnSpLocks/>
          </p:cNvCxnSpPr>
          <p:nvPr userDrawn="1"/>
        </p:nvCxnSpPr>
        <p:spPr>
          <a:xfrm>
            <a:off x="1056761" y="2693920"/>
            <a:ext cx="0" cy="2058769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Espace réservé pour une image  2">
            <a:extLst>
              <a:ext uri="{FF2B5EF4-FFF2-40B4-BE49-F238E27FC236}">
                <a16:creationId xmlns:a16="http://schemas.microsoft.com/office/drawing/2014/main" id="{23A21B11-E531-4057-BC4D-1C569457A0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05418" y="0"/>
            <a:ext cx="3438582" cy="5715000"/>
          </a:xfrm>
          <a:prstGeom prst="rect">
            <a:avLst/>
          </a:prstGeom>
          <a:solidFill>
            <a:srgbClr val="1C1D3B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E6209E7C-2A13-4A2D-A272-3B07B66A8722}"/>
              </a:ext>
            </a:extLst>
          </p:cNvPr>
          <p:cNvSpPr txBox="1"/>
          <p:nvPr userDrawn="1"/>
        </p:nvSpPr>
        <p:spPr>
          <a:xfrm>
            <a:off x="5149158" y="5240873"/>
            <a:ext cx="36871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900" b="0">
                <a:solidFill>
                  <a:schemeClr val="bg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m2iformation</a:t>
            </a:r>
            <a:r>
              <a:rPr lang="fr-FR" sz="900" b="0">
                <a:solidFill>
                  <a:srgbClr val="D9001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.</a:t>
            </a:r>
            <a:r>
              <a:rPr lang="fr-FR" sz="900" b="0">
                <a:solidFill>
                  <a:schemeClr val="bg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fr</a:t>
            </a:r>
          </a:p>
        </p:txBody>
      </p:sp>
    </p:spTree>
    <p:extLst>
      <p:ext uri="{BB962C8B-B14F-4D97-AF65-F5344CB8AC3E}">
        <p14:creationId xmlns:p14="http://schemas.microsoft.com/office/powerpoint/2010/main" val="4181065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4399" y="276036"/>
            <a:ext cx="7928450" cy="47940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>
                <a:latin typeface="Montserrat ExtraBold" panose="00000900000000000000" pitchFamily="50" charset="0"/>
              </a:defRPr>
            </a:lvl1pPr>
          </a:lstStyle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04412" y="946598"/>
            <a:ext cx="8535175" cy="428451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/>
            </a:lvl1pPr>
            <a:lvl2pPr>
              <a:buClr>
                <a:srgbClr val="D90011"/>
              </a:buClr>
              <a:defRPr/>
            </a:lvl2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</p:txBody>
      </p:sp>
    </p:spTree>
    <p:extLst>
      <p:ext uri="{BB962C8B-B14F-4D97-AF65-F5344CB8AC3E}">
        <p14:creationId xmlns:p14="http://schemas.microsoft.com/office/powerpoint/2010/main" val="3774574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3914947" y="338840"/>
            <a:ext cx="4932939" cy="4860346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B8F678FD-D057-4F37-A661-8B70A2C4F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640" y="338840"/>
            <a:ext cx="3295780" cy="486034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4000">
                <a:latin typeface="Montserrat ExtraBold" panose="00000900000000000000" pitchFamily="50" charset="0"/>
              </a:defRPr>
            </a:lvl1pPr>
          </a:lstStyle>
          <a:p>
            <a:r>
              <a:rPr lang="fr-FR"/>
              <a:t>Cliquez et modifiez le titre</a:t>
            </a:r>
          </a:p>
        </p:txBody>
      </p:sp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FE5965F1-8D73-4456-B805-543ECE99D2F4}"/>
              </a:ext>
            </a:extLst>
          </p:cNvPr>
          <p:cNvCxnSpPr>
            <a:cxnSpLocks/>
          </p:cNvCxnSpPr>
          <p:nvPr userDrawn="1"/>
        </p:nvCxnSpPr>
        <p:spPr>
          <a:xfrm>
            <a:off x="3750683" y="1272303"/>
            <a:ext cx="0" cy="3022448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22303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is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37705" y="1665051"/>
            <a:ext cx="4205144" cy="3557579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DAF73D59-7A3E-4A5F-B82B-144A1A60B7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9" y="276036"/>
            <a:ext cx="7928450" cy="47940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>
                <a:latin typeface="Montserrat ExtraBold" panose="00000900000000000000" pitchFamily="50" charset="0"/>
              </a:defRPr>
            </a:lvl1pPr>
          </a:lstStyle>
          <a:p>
            <a:r>
              <a:rPr lang="fr-FR"/>
              <a:t>Cliquez et modifiez le titre</a:t>
            </a:r>
          </a:p>
        </p:txBody>
      </p:sp>
      <p:sp>
        <p:nvSpPr>
          <p:cNvPr id="12" name="Espace réservé du texte 4">
            <a:extLst>
              <a:ext uri="{FF2B5EF4-FFF2-40B4-BE49-F238E27FC236}">
                <a16:creationId xmlns:a16="http://schemas.microsoft.com/office/drawing/2014/main" id="{A28637D5-7F35-480D-BA34-61B20C52D07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90639" y="1140710"/>
            <a:ext cx="4205144" cy="62066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1800" b="1">
                <a:latin typeface="Montserrat ExtraBold" panose="00000900000000000000" pitchFamily="50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3" name="Espace réservé du contenu 5">
            <a:extLst>
              <a:ext uri="{FF2B5EF4-FFF2-40B4-BE49-F238E27FC236}">
                <a16:creationId xmlns:a16="http://schemas.microsoft.com/office/drawing/2014/main" id="{2C07E69A-9B40-4F57-AC47-5A15776E283A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90639" y="1665051"/>
            <a:ext cx="4205144" cy="3557579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14" name="Espace réservé du texte 4">
            <a:extLst>
              <a:ext uri="{FF2B5EF4-FFF2-40B4-BE49-F238E27FC236}">
                <a16:creationId xmlns:a16="http://schemas.microsoft.com/office/drawing/2014/main" id="{EECBD248-0937-4ACB-8A78-12E29501F85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637705" y="1140710"/>
            <a:ext cx="4205144" cy="62066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1800" b="1">
                <a:latin typeface="Montserrat ExtraBold" panose="00000900000000000000" pitchFamily="50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67C798F4-9EA9-4CF5-90AB-17AD36BD8A30}"/>
              </a:ext>
            </a:extLst>
          </p:cNvPr>
          <p:cNvCxnSpPr>
            <a:cxnSpLocks/>
          </p:cNvCxnSpPr>
          <p:nvPr userDrawn="1"/>
        </p:nvCxnSpPr>
        <p:spPr>
          <a:xfrm>
            <a:off x="4572000" y="1774045"/>
            <a:ext cx="0" cy="3022448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4364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510646"/>
            <a:ext cx="5486400" cy="47228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400" b="1">
                <a:latin typeface="Montserrat ExtraBold" panose="00000900000000000000" pitchFamily="50" charset="0"/>
              </a:defRPr>
            </a:lvl1pPr>
          </a:lstStyle>
          <a:p>
            <a:r>
              <a:rPr lang="fr-FR"/>
              <a:t>Cliquez et modifiez le titre</a:t>
            </a:r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1792288" y="1653646"/>
            <a:ext cx="5486400" cy="3429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982928"/>
            <a:ext cx="5486400" cy="67071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10377387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seu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1">
            <a:extLst>
              <a:ext uri="{FF2B5EF4-FFF2-40B4-BE49-F238E27FC236}">
                <a16:creationId xmlns:a16="http://schemas.microsoft.com/office/drawing/2014/main" id="{5A11E141-3254-48EF-90D9-6A3BB4C013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9" y="276036"/>
            <a:ext cx="7928450" cy="47940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>
                <a:latin typeface="Montserrat ExtraBold" panose="00000900000000000000" pitchFamily="50" charset="0"/>
              </a:defRPr>
            </a:lvl1pPr>
          </a:lstStyle>
          <a:p>
            <a:r>
              <a:rPr lang="fr-FR"/>
              <a:t>Cliquez et modifiez le titre</a:t>
            </a:r>
          </a:p>
        </p:txBody>
      </p:sp>
    </p:spTree>
    <p:extLst>
      <p:ext uri="{BB962C8B-B14F-4D97-AF65-F5344CB8AC3E}">
        <p14:creationId xmlns:p14="http://schemas.microsoft.com/office/powerpoint/2010/main" val="4810747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49861445-4AA9-45E9-887F-490F9CAB6F96}"/>
              </a:ext>
            </a:extLst>
          </p:cNvPr>
          <p:cNvSpPr/>
          <p:nvPr userDrawn="1"/>
        </p:nvSpPr>
        <p:spPr>
          <a:xfrm>
            <a:off x="1224359" y="0"/>
            <a:ext cx="7919641" cy="4688041"/>
          </a:xfrm>
          <a:prstGeom prst="rect">
            <a:avLst/>
          </a:prstGeom>
          <a:solidFill>
            <a:srgbClr val="1C1D3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1C1D3B"/>
              </a:solidFill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516895" y="1810025"/>
            <a:ext cx="6127651" cy="479404"/>
          </a:xfrm>
          <a:prstGeom prst="rect">
            <a:avLst/>
          </a:prstGeom>
        </p:spPr>
        <p:txBody>
          <a:bodyPr/>
          <a:lstStyle>
            <a:lvl1pPr algn="r">
              <a:defRPr>
                <a:solidFill>
                  <a:schemeClr val="bg1"/>
                </a:solidFill>
                <a:latin typeface="Montserrat ExtraBold" panose="00000900000000000000" pitchFamily="50" charset="0"/>
                <a:cs typeface="Lato Light"/>
              </a:defRPr>
            </a:lvl1pPr>
          </a:lstStyle>
          <a:p>
            <a:r>
              <a:rPr lang="fr-FR"/>
              <a:t>Cliquez et modifiez le titre</a:t>
            </a:r>
          </a:p>
        </p:txBody>
      </p:sp>
      <p:cxnSp>
        <p:nvCxnSpPr>
          <p:cNvPr id="4" name="Connecteur droit 3">
            <a:extLst>
              <a:ext uri="{FF2B5EF4-FFF2-40B4-BE49-F238E27FC236}">
                <a16:creationId xmlns:a16="http://schemas.microsoft.com/office/drawing/2014/main" id="{973BB943-DF6C-47D8-B2C3-A79B2BAC8504}"/>
              </a:ext>
            </a:extLst>
          </p:cNvPr>
          <p:cNvCxnSpPr>
            <a:cxnSpLocks/>
          </p:cNvCxnSpPr>
          <p:nvPr userDrawn="1"/>
        </p:nvCxnSpPr>
        <p:spPr>
          <a:xfrm>
            <a:off x="7974715" y="2596888"/>
            <a:ext cx="609601" cy="0"/>
          </a:xfrm>
          <a:prstGeom prst="line">
            <a:avLst/>
          </a:prstGeom>
          <a:ln w="1270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Image 8" descr="Une image contenant texte, équipement électronique, moniteur, intérieur&#10;&#10;Description générée automatiquement">
            <a:extLst>
              <a:ext uri="{FF2B5EF4-FFF2-40B4-BE49-F238E27FC236}">
                <a16:creationId xmlns:a16="http://schemas.microsoft.com/office/drawing/2014/main" id="{F6931B68-9999-4721-95A6-F60FAA042D7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04398" y="3426531"/>
            <a:ext cx="3924649" cy="1815150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B112B985-6781-4E1C-AB26-020A83A27EBC}"/>
              </a:ext>
            </a:extLst>
          </p:cNvPr>
          <p:cNvSpPr txBox="1"/>
          <p:nvPr userDrawn="1"/>
        </p:nvSpPr>
        <p:spPr>
          <a:xfrm>
            <a:off x="4954821" y="4833090"/>
            <a:ext cx="36871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1200" b="0">
                <a:solidFill>
                  <a:schemeClr val="tx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m2iformation</a:t>
            </a:r>
            <a:r>
              <a:rPr lang="fr-FR" sz="1200" b="0">
                <a:solidFill>
                  <a:srgbClr val="D9001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.</a:t>
            </a:r>
            <a:r>
              <a:rPr lang="fr-FR" sz="1200" b="0">
                <a:solidFill>
                  <a:schemeClr val="tx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fr</a:t>
            </a:r>
          </a:p>
        </p:txBody>
      </p: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3B049F1A-1078-4404-9B7E-AB9B63E8A173}"/>
              </a:ext>
            </a:extLst>
          </p:cNvPr>
          <p:cNvGrpSpPr/>
          <p:nvPr userDrawn="1"/>
        </p:nvGrpSpPr>
        <p:grpSpPr>
          <a:xfrm>
            <a:off x="6249312" y="4844814"/>
            <a:ext cx="1098183" cy="268376"/>
            <a:chOff x="6351055" y="4259818"/>
            <a:chExt cx="1453357" cy="355174"/>
          </a:xfrm>
        </p:grpSpPr>
        <p:pic>
          <p:nvPicPr>
            <p:cNvPr id="13" name="Image 12" descr="Une image contenant texte, clipart&#10;&#10;Description générée automatiquement">
              <a:extLst>
                <a:ext uri="{FF2B5EF4-FFF2-40B4-BE49-F238E27FC236}">
                  <a16:creationId xmlns:a16="http://schemas.microsoft.com/office/drawing/2014/main" id="{00D756DD-F9A2-4A8C-92C3-F2A76E2A27B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7087297" y="4259819"/>
              <a:ext cx="352084" cy="355172"/>
            </a:xfrm>
            <a:prstGeom prst="rect">
              <a:avLst/>
            </a:prstGeom>
          </p:spPr>
        </p:pic>
        <p:pic>
          <p:nvPicPr>
            <p:cNvPr id="15" name="Image 14">
              <a:extLst>
                <a:ext uri="{FF2B5EF4-FFF2-40B4-BE49-F238E27FC236}">
                  <a16:creationId xmlns:a16="http://schemas.microsoft.com/office/drawing/2014/main" id="{8BD38093-6FA8-45D3-9CA4-A408787DCDE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6351055" y="4259818"/>
              <a:ext cx="355174" cy="355174"/>
            </a:xfrm>
            <a:prstGeom prst="rect">
              <a:avLst/>
            </a:prstGeom>
          </p:spPr>
        </p:pic>
        <p:pic>
          <p:nvPicPr>
            <p:cNvPr id="17" name="Image 16" descr="Une image contenant texte&#10;&#10;Description générée automatiquement">
              <a:extLst>
                <a:ext uri="{FF2B5EF4-FFF2-40B4-BE49-F238E27FC236}">
                  <a16:creationId xmlns:a16="http://schemas.microsoft.com/office/drawing/2014/main" id="{0D3939AF-9F54-46E1-8301-778B0C2A341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6719176" y="4259818"/>
              <a:ext cx="355174" cy="355174"/>
            </a:xfrm>
            <a:prstGeom prst="rect">
              <a:avLst/>
            </a:prstGeom>
          </p:spPr>
        </p:pic>
        <p:pic>
          <p:nvPicPr>
            <p:cNvPr id="19" name="Image 18">
              <a:extLst>
                <a:ext uri="{FF2B5EF4-FFF2-40B4-BE49-F238E27FC236}">
                  <a16:creationId xmlns:a16="http://schemas.microsoft.com/office/drawing/2014/main" id="{2166F1FE-4BFF-4287-8E18-F1E336E84ED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7452328" y="4259819"/>
              <a:ext cx="352084" cy="355172"/>
            </a:xfrm>
            <a:prstGeom prst="rect">
              <a:avLst/>
            </a:prstGeom>
          </p:spPr>
        </p:pic>
      </p:grpSp>
      <p:pic>
        <p:nvPicPr>
          <p:cNvPr id="22" name="Image 21">
            <a:extLst>
              <a:ext uri="{FF2B5EF4-FFF2-40B4-BE49-F238E27FC236}">
                <a16:creationId xmlns:a16="http://schemas.microsoft.com/office/drawing/2014/main" id="{9FAA484E-803E-44A9-8C37-34664ACA3EEB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887184" y="454377"/>
            <a:ext cx="674349" cy="674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5385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e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908926" y="276036"/>
            <a:ext cx="7873692" cy="4794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307675" y="946598"/>
            <a:ext cx="8474944" cy="42342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2746AD0F-6F84-4DED-B8F8-4F9E0806EF63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290639" y="336094"/>
            <a:ext cx="359244" cy="359288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998D5745-30A1-4BD0-A595-5EA2FFFC65A8}"/>
              </a:ext>
            </a:extLst>
          </p:cNvPr>
          <p:cNvSpPr txBox="1"/>
          <p:nvPr userDrawn="1"/>
        </p:nvSpPr>
        <p:spPr>
          <a:xfrm>
            <a:off x="5149158" y="5240873"/>
            <a:ext cx="36871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900" b="0">
                <a:solidFill>
                  <a:schemeClr val="tx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m2iformation</a:t>
            </a:r>
            <a:r>
              <a:rPr lang="fr-FR" sz="900" b="0">
                <a:solidFill>
                  <a:srgbClr val="D9001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.</a:t>
            </a:r>
            <a:r>
              <a:rPr lang="fr-FR" sz="900" b="0">
                <a:solidFill>
                  <a:schemeClr val="tx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fr</a:t>
            </a:r>
          </a:p>
        </p:txBody>
      </p:sp>
    </p:spTree>
    <p:extLst>
      <p:ext uri="{BB962C8B-B14F-4D97-AF65-F5344CB8AC3E}">
        <p14:creationId xmlns:p14="http://schemas.microsoft.com/office/powerpoint/2010/main" val="3230834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5" r:id="rId3"/>
    <p:sldLayoutId id="2147483650" r:id="rId4"/>
    <p:sldLayoutId id="2147483652" r:id="rId5"/>
    <p:sldLayoutId id="2147483653" r:id="rId6"/>
    <p:sldLayoutId id="2147483657" r:id="rId7"/>
    <p:sldLayoutId id="2147483654" r:id="rId8"/>
    <p:sldLayoutId id="2147483660" r:id="rId9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2400" b="0" i="0" kern="1200">
          <a:solidFill>
            <a:schemeClr val="tx1">
              <a:lumMod val="85000"/>
              <a:lumOff val="15000"/>
            </a:schemeClr>
          </a:solidFill>
          <a:latin typeface="Montserrat ExtraBold" panose="00000900000000000000" pitchFamily="50" charset="0"/>
          <a:ea typeface="+mj-ea"/>
          <a:cs typeface="Lato Bold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Clr>
          <a:srgbClr val="D90011"/>
        </a:buClr>
        <a:buFontTx/>
        <a:buNone/>
        <a:defRPr sz="1800" b="0" i="0" kern="1200">
          <a:solidFill>
            <a:schemeClr val="tx1">
              <a:lumMod val="85000"/>
              <a:lumOff val="15000"/>
            </a:schemeClr>
          </a:solidFill>
          <a:latin typeface="Lato Regular"/>
          <a:ea typeface="+mn-ea"/>
          <a:cs typeface="Lato Regular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FF0000"/>
        </a:buClr>
        <a:buFont typeface="Arial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Lucida Grande"/>
        <a:buChar char="-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7" Type="http://schemas.openxmlformats.org/officeDocument/2006/relationships/slide" Target="slide9.xml"/><Relationship Id="rId2" Type="http://schemas.openxmlformats.org/officeDocument/2006/relationships/slide" Target="slide4.xml"/><Relationship Id="rId1" Type="http://schemas.openxmlformats.org/officeDocument/2006/relationships/slideLayout" Target="../slideLayouts/slideLayout8.xml"/><Relationship Id="rId6" Type="http://schemas.openxmlformats.org/officeDocument/2006/relationships/slide" Target="slide8.xml"/><Relationship Id="rId5" Type="http://schemas.openxmlformats.org/officeDocument/2006/relationships/slide" Target="slide7.xml"/><Relationship Id="rId4" Type="http://schemas.openxmlformats.org/officeDocument/2006/relationships/slide" Target="slide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jpeg"/><Relationship Id="rId7" Type="http://schemas.openxmlformats.org/officeDocument/2006/relationships/image" Target="../media/image20.png"/><Relationship Id="rId2" Type="http://schemas.openxmlformats.org/officeDocument/2006/relationships/hyperlink" Target="https://app.diagrams.net/" TargetMode="Externa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9.png"/><Relationship Id="rId5" Type="http://schemas.openxmlformats.org/officeDocument/2006/relationships/image" Target="../media/image18.jpeg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4CF9D40B-1343-2421-39DA-FDD79A459A93}"/>
              </a:ext>
            </a:extLst>
          </p:cNvPr>
          <p:cNvSpPr txBox="1"/>
          <p:nvPr/>
        </p:nvSpPr>
        <p:spPr>
          <a:xfrm>
            <a:off x="1875865" y="295835"/>
            <a:ext cx="37113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2"/>
                </a:solidFill>
              </a:rPr>
              <a:t>POEC JAVA FULL STACK </a:t>
            </a:r>
          </a:p>
          <a:p>
            <a:r>
              <a:rPr lang="fr-FR" dirty="0">
                <a:solidFill>
                  <a:schemeClr val="bg2"/>
                </a:solidFill>
              </a:rPr>
              <a:t>Du 4 octobre au 22 décembre 2023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F8A58F36-5BFD-0CAF-897B-B57310B0667D}"/>
              </a:ext>
            </a:extLst>
          </p:cNvPr>
          <p:cNvSpPr txBox="1"/>
          <p:nvPr/>
        </p:nvSpPr>
        <p:spPr>
          <a:xfrm>
            <a:off x="1651000" y="4593546"/>
            <a:ext cx="3587750" cy="80021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44000"/>
            <a:r>
              <a:rPr lang="fr-FR" sz="1400" dirty="0">
                <a:solidFill>
                  <a:schemeClr val="bg2"/>
                </a:solidFill>
              </a:rPr>
              <a:t>Arnaud Pinatel</a:t>
            </a:r>
          </a:p>
          <a:p>
            <a:pPr marL="144000"/>
            <a:r>
              <a:rPr lang="fr-FR" sz="1400" dirty="0">
                <a:solidFill>
                  <a:schemeClr val="bg2"/>
                </a:solidFill>
              </a:rPr>
              <a:t>Gilles Desjardins</a:t>
            </a:r>
          </a:p>
          <a:p>
            <a:pPr marL="144000"/>
            <a:r>
              <a:rPr lang="fr-FR" sz="1400" dirty="0">
                <a:solidFill>
                  <a:schemeClr val="bg2"/>
                </a:solidFill>
              </a:rPr>
              <a:t>Jean-Michel Lagrange</a:t>
            </a:r>
            <a:r>
              <a:rPr lang="fr-FR" dirty="0">
                <a:solidFill>
                  <a:schemeClr val="bg2"/>
                </a:solidFill>
              </a:rPr>
              <a:t> 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9C414247-EB15-B9E3-2922-9E9F9D707BBC}"/>
              </a:ext>
            </a:extLst>
          </p:cNvPr>
          <p:cNvSpPr txBox="1"/>
          <p:nvPr/>
        </p:nvSpPr>
        <p:spPr>
          <a:xfrm>
            <a:off x="5378450" y="3454400"/>
            <a:ext cx="3282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2"/>
                </a:solidFill>
              </a:rPr>
              <a:t>Le vendredi 22 décembre 2023</a:t>
            </a:r>
          </a:p>
        </p:txBody>
      </p:sp>
    </p:spTree>
    <p:extLst>
      <p:ext uri="{BB962C8B-B14F-4D97-AF65-F5344CB8AC3E}">
        <p14:creationId xmlns:p14="http://schemas.microsoft.com/office/powerpoint/2010/main" val="42808145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5DE0232-BC76-3418-8F08-67D41A810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921617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40788FB-C737-7CF6-F760-DDC50E38C3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320" y="1736730"/>
            <a:ext cx="6757480" cy="1473398"/>
          </a:xfrm>
        </p:spPr>
        <p:txBody>
          <a:bodyPr>
            <a:normAutofit/>
          </a:bodyPr>
          <a:lstStyle/>
          <a:p>
            <a:pPr algn="l"/>
            <a:r>
              <a:rPr lang="en-US" sz="2400" b="0" dirty="0"/>
              <a:t>Projet :</a:t>
            </a:r>
            <a:br>
              <a:rPr lang="en-US" sz="2400" b="0" dirty="0"/>
            </a:br>
            <a:r>
              <a:rPr lang="en-US" sz="2400" b="0" dirty="0"/>
              <a:t>	Réalisation  d’une application de tchat en ligne , Type Slack </a:t>
            </a:r>
          </a:p>
        </p:txBody>
      </p:sp>
    </p:spTree>
    <p:extLst>
      <p:ext uri="{BB962C8B-B14F-4D97-AF65-F5344CB8AC3E}">
        <p14:creationId xmlns:p14="http://schemas.microsoft.com/office/powerpoint/2010/main" val="4044187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>
                <a:latin typeface="Montserrat ExtraBold"/>
              </a:rPr>
              <a:t>Sommaire </a:t>
            </a:r>
            <a:endParaRPr lang="fr-FR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EB0DCAAC-8AB9-F75D-6F94-F7A281F07CE7}"/>
              </a:ext>
            </a:extLst>
          </p:cNvPr>
          <p:cNvSpPr txBox="1"/>
          <p:nvPr/>
        </p:nvSpPr>
        <p:spPr>
          <a:xfrm>
            <a:off x="645042" y="1325526"/>
            <a:ext cx="799568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dirty="0">
                <a:hlinkClick r:id="rId2" action="ppaction://hlinksldjump"/>
              </a:rPr>
              <a:t>Backend</a:t>
            </a:r>
            <a:endParaRPr lang="fr-FR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dirty="0">
                <a:hlinkClick r:id="rId3" action="ppaction://hlinksldjump"/>
              </a:rPr>
              <a:t>Frontend</a:t>
            </a:r>
            <a:endParaRPr lang="fr-FR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dirty="0">
                <a:hlinkClick r:id="rId4" action="ppaction://hlinksldjump"/>
              </a:rPr>
              <a:t>Outils utilisés </a:t>
            </a:r>
            <a:endParaRPr lang="fr-FR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dirty="0">
                <a:hlinkClick r:id="rId5" action="ppaction://hlinksldjump"/>
              </a:rPr>
              <a:t>Diagramme de cas d’utilisation</a:t>
            </a:r>
            <a:endParaRPr lang="fr-FR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dirty="0">
                <a:hlinkClick r:id="rId6" action="ppaction://hlinksldjump"/>
              </a:rPr>
              <a:t>Les diagrammes de classes</a:t>
            </a:r>
            <a:endParaRPr lang="fr-FR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dirty="0">
                <a:hlinkClick r:id="rId7" action="ppaction://hlinksldjump"/>
              </a:rPr>
              <a:t>Modélisation de la base de données et des tables</a:t>
            </a:r>
            <a:endParaRPr lang="fr-FR" dirty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216834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 dirty="0">
                <a:latin typeface="Montserrat ExtraBold" panose="00000900000000000000" pitchFamily="2" charset="0"/>
                <a:cs typeface="Times New Roman" panose="02020603050405020304" pitchFamily="18" charset="0"/>
              </a:rPr>
              <a:t>BACKEND</a:t>
            </a:r>
          </a:p>
        </p:txBody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9BF2223B-02CA-128C-0C9E-9485FD21F30F}"/>
              </a:ext>
            </a:extLst>
          </p:cNvPr>
          <p:cNvSpPr txBox="1">
            <a:spLocks/>
          </p:cNvSpPr>
          <p:nvPr/>
        </p:nvSpPr>
        <p:spPr>
          <a:xfrm>
            <a:off x="914399" y="1011043"/>
            <a:ext cx="7928450" cy="39029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Montserrat ExtraBold" panose="00000900000000000000" pitchFamily="50" charset="0"/>
                <a:ea typeface="+mj-ea"/>
                <a:cs typeface="Lato Bold"/>
              </a:defRPr>
            </a:lvl1pPr>
          </a:lstStyle>
          <a:p>
            <a:pPr lvl="0" fontAlgn="base">
              <a:buSzPts val="1000"/>
              <a:tabLst>
                <a:tab pos="457200" algn="l"/>
              </a:tabLst>
            </a:pPr>
            <a:endParaRPr lang="fr-FR" sz="1800" dirty="0"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fr-FR" sz="18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fr-FR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fr-FR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fr-FR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1B76DEAC-BDD9-1614-3542-D245A0A6CD85}"/>
              </a:ext>
            </a:extLst>
          </p:cNvPr>
          <p:cNvSpPr txBox="1"/>
          <p:nvPr/>
        </p:nvSpPr>
        <p:spPr>
          <a:xfrm>
            <a:off x="496186" y="1592207"/>
            <a:ext cx="61341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Le côté « Back » de notre projet a été réalisé avec :</a:t>
            </a:r>
          </a:p>
          <a:p>
            <a:pPr marL="742950" lvl="1" indent="-285750">
              <a:buClr>
                <a:schemeClr val="tx2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fr-FR" dirty="0"/>
              <a:t>Le langage de programmation Java</a:t>
            </a:r>
          </a:p>
          <a:p>
            <a:pPr marL="742950" lvl="1" indent="-285750">
              <a:buClr>
                <a:schemeClr val="tx2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fr-FR" dirty="0"/>
              <a:t>Le Framework SPRING</a:t>
            </a:r>
          </a:p>
          <a:p>
            <a:pPr marL="742950" lvl="1" indent="-285750">
              <a:buClr>
                <a:schemeClr val="tx2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fr-FR" dirty="0"/>
              <a:t>Le système de gestion de base de donnée relationnelle PostgreSQL</a:t>
            </a:r>
          </a:p>
          <a:p>
            <a:pPr marL="285750" indent="-285750">
              <a:buClr>
                <a:schemeClr val="tx2">
                  <a:lumMod val="75000"/>
                </a:schemeClr>
              </a:buClr>
              <a:buFont typeface="Wingdings" panose="05000000000000000000" pitchFamily="2" charset="2"/>
              <a:buChar char="Ø"/>
            </a:pPr>
            <a:endParaRPr lang="fr-FR" dirty="0"/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25ABE834-1ED5-2105-9ED7-215A579FCE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9174" y="172843"/>
            <a:ext cx="2733675" cy="1676400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563D9B86-CFC9-FD24-3423-6FC4FD864A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151" y="4183299"/>
            <a:ext cx="3096000" cy="796723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83368442-ADA4-BCB7-3E8E-29EBC7E9C5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6939" y="3518680"/>
            <a:ext cx="2196000" cy="1461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8237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 dirty="0">
                <a:latin typeface="Montserrat ExtraBold" panose="00000900000000000000" pitchFamily="2" charset="0"/>
                <a:cs typeface="Times New Roman" panose="02020603050405020304" pitchFamily="18" charset="0"/>
              </a:rPr>
              <a:t>FRONTEND</a:t>
            </a:r>
          </a:p>
        </p:txBody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9BF2223B-02CA-128C-0C9E-9485FD21F30F}"/>
              </a:ext>
            </a:extLst>
          </p:cNvPr>
          <p:cNvSpPr txBox="1">
            <a:spLocks/>
          </p:cNvSpPr>
          <p:nvPr/>
        </p:nvSpPr>
        <p:spPr>
          <a:xfrm>
            <a:off x="914399" y="1011043"/>
            <a:ext cx="7928450" cy="39029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Montserrat ExtraBold" panose="00000900000000000000" pitchFamily="50" charset="0"/>
                <a:ea typeface="+mj-ea"/>
                <a:cs typeface="Lato Bold"/>
              </a:defRPr>
            </a:lvl1pPr>
          </a:lstStyle>
          <a:p>
            <a:pPr lvl="0" fontAlgn="base">
              <a:buSzPts val="1000"/>
              <a:tabLst>
                <a:tab pos="457200" algn="l"/>
              </a:tabLst>
            </a:pPr>
            <a:endParaRPr lang="fr-FR" sz="1800" dirty="0"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fr-FR" sz="18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fr-FR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fr-FR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fr-FR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1B76DEAC-BDD9-1614-3542-D245A0A6CD85}"/>
              </a:ext>
            </a:extLst>
          </p:cNvPr>
          <p:cNvSpPr txBox="1"/>
          <p:nvPr/>
        </p:nvSpPr>
        <p:spPr>
          <a:xfrm>
            <a:off x="496186" y="1592207"/>
            <a:ext cx="61341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Le côté « FRONT » de notre projet a été réalisé avec :</a:t>
            </a:r>
          </a:p>
          <a:p>
            <a:pPr marL="742950" lvl="1" indent="-285750">
              <a:buClr>
                <a:schemeClr val="tx2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fr-FR" dirty="0"/>
              <a:t>Les langage de programmation JavaScript/</a:t>
            </a:r>
            <a:r>
              <a:rPr lang="fr-FR" dirty="0" err="1"/>
              <a:t>TypeScript</a:t>
            </a:r>
            <a:endParaRPr lang="fr-FR" dirty="0"/>
          </a:p>
          <a:p>
            <a:pPr marL="742950" lvl="1" indent="-285750">
              <a:buClr>
                <a:schemeClr val="tx2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fr-FR" dirty="0"/>
              <a:t>Le Framework ANGULAR</a:t>
            </a:r>
          </a:p>
          <a:p>
            <a:pPr marL="742950" lvl="1" indent="-285750">
              <a:buClr>
                <a:schemeClr val="tx2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fr-FR" dirty="0"/>
              <a:t>HTML5 , CSS3 et BOOSTRAP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41ABDF23-8885-5AC0-26D2-E14675CD43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151" y="4035387"/>
            <a:ext cx="2160000" cy="108000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7602509E-ABD6-BEFA-D0CC-C52FF04165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3181" y="4092186"/>
            <a:ext cx="1512000" cy="846720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E4F3471C-0477-AF39-3431-E6730F503A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8567" y="1560436"/>
            <a:ext cx="1656000" cy="904260"/>
          </a:xfrm>
          <a:prstGeom prst="rect">
            <a:avLst/>
          </a:prstGeom>
        </p:spPr>
      </p:pic>
      <p:pic>
        <p:nvPicPr>
          <p:cNvPr id="19" name="Image 18">
            <a:extLst>
              <a:ext uri="{FF2B5EF4-FFF2-40B4-BE49-F238E27FC236}">
                <a16:creationId xmlns:a16="http://schemas.microsoft.com/office/drawing/2014/main" id="{A6C4A654-61EB-EA00-E4CD-11D0F3B8E2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12792" y="236073"/>
            <a:ext cx="1944000" cy="1459113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29BC2791-308C-2562-424B-F9F88648197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09015" y="4126609"/>
            <a:ext cx="900000" cy="74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9005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ZoneTexte 13">
            <a:extLst>
              <a:ext uri="{FF2B5EF4-FFF2-40B4-BE49-F238E27FC236}">
                <a16:creationId xmlns:a16="http://schemas.microsoft.com/office/drawing/2014/main" id="{163C4977-ED79-0DD9-9AD5-5D5627B7C6C4}"/>
              </a:ext>
            </a:extLst>
          </p:cNvPr>
          <p:cNvSpPr txBox="1"/>
          <p:nvPr/>
        </p:nvSpPr>
        <p:spPr>
          <a:xfrm>
            <a:off x="389753" y="1002644"/>
            <a:ext cx="6171748" cy="27392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400" dirty="0"/>
              <a:t>Les outils de développement et de conception suivant ont été utilisés:</a:t>
            </a:r>
          </a:p>
          <a:p>
            <a:pPr marL="742950" lvl="1" indent="-285750">
              <a:buClr>
                <a:schemeClr val="tx2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fr-FR" sz="1400" dirty="0"/>
              <a:t>IDE IntelliJ IDEA – version Community pour le développement avec Java et Spring.</a:t>
            </a:r>
          </a:p>
          <a:p>
            <a:pPr marL="742950" lvl="1" indent="-285750">
              <a:buClr>
                <a:schemeClr val="tx2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fr-FR" sz="1400" dirty="0"/>
              <a:t>Visual </a:t>
            </a:r>
            <a:r>
              <a:rPr lang="fr-FR" sz="1400" dirty="0" err="1"/>
              <a:t>StudioCode</a:t>
            </a:r>
            <a:r>
              <a:rPr lang="fr-FR" sz="1400" dirty="0"/>
              <a:t> pour le </a:t>
            </a:r>
            <a:r>
              <a:rPr lang="fr-FR" sz="1400" dirty="0" err="1"/>
              <a:t>dévellopement</a:t>
            </a:r>
            <a:r>
              <a:rPr lang="fr-FR" sz="1400" dirty="0"/>
              <a:t> avec HTML5,CSS3,TypeScript et </a:t>
            </a:r>
            <a:r>
              <a:rPr lang="fr-FR" sz="1400" dirty="0" err="1"/>
              <a:t>Angular</a:t>
            </a:r>
            <a:r>
              <a:rPr lang="fr-FR" sz="1400" dirty="0"/>
              <a:t>.</a:t>
            </a:r>
          </a:p>
          <a:p>
            <a:pPr marL="742950" lvl="1" indent="-285750">
              <a:buClr>
                <a:schemeClr val="tx2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fr-FR" sz="1400" dirty="0"/>
              <a:t>PgAdmin 4 pour la création de la base de données.</a:t>
            </a:r>
          </a:p>
          <a:p>
            <a:pPr marL="742950" lvl="1" indent="-285750">
              <a:buClr>
                <a:schemeClr val="tx2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fr-FR" sz="1400" dirty="0"/>
              <a:t>Postman pour tester notre API.</a:t>
            </a:r>
          </a:p>
          <a:p>
            <a:pPr marL="742950" lvl="1" indent="-285750">
              <a:buClr>
                <a:schemeClr val="tx2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fr-FR" sz="1400" dirty="0"/>
              <a:t>Draw.io (</a:t>
            </a:r>
            <a:r>
              <a:rPr lang="fr-FR" sz="14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https://app.diagrams.net/</a:t>
            </a:r>
            <a:r>
              <a:rPr lang="fr-FR" sz="1400" dirty="0"/>
              <a:t>) pour la conception de nos différents diagrammes.</a:t>
            </a:r>
          </a:p>
          <a:p>
            <a:pPr marL="742950" lvl="1" indent="-285750">
              <a:buClr>
                <a:schemeClr val="tx2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fr-FR" sz="1400" dirty="0"/>
              <a:t>Git et GitHub pour la gestion de version et le partage de code et d’informations.</a:t>
            </a:r>
          </a:p>
          <a:p>
            <a:pPr lvl="1">
              <a:buClr>
                <a:schemeClr val="tx2">
                  <a:lumMod val="75000"/>
                </a:schemeClr>
              </a:buClr>
            </a:pPr>
            <a:endParaRPr lang="fr-FR" dirty="0"/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24B60458-B82C-1220-DB05-1C35C9FAFD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7916" y="318644"/>
            <a:ext cx="1368000" cy="1368000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E680905F-FB5F-CFD9-1C87-1A8DB84913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5485" y="3912740"/>
            <a:ext cx="2160000" cy="1198410"/>
          </a:xfrm>
          <a:prstGeom prst="rect">
            <a:avLst/>
          </a:prstGeom>
        </p:spPr>
      </p:pic>
      <p:pic>
        <p:nvPicPr>
          <p:cNvPr id="24" name="Image 23">
            <a:extLst>
              <a:ext uri="{FF2B5EF4-FFF2-40B4-BE49-F238E27FC236}">
                <a16:creationId xmlns:a16="http://schemas.microsoft.com/office/drawing/2014/main" id="{E4C61331-0033-8B74-4C6E-7F7D1A9C3C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9753" y="4313562"/>
            <a:ext cx="2700000" cy="797588"/>
          </a:xfrm>
          <a:prstGeom prst="rect">
            <a:avLst/>
          </a:prstGeom>
        </p:spPr>
      </p:pic>
      <p:pic>
        <p:nvPicPr>
          <p:cNvPr id="26" name="Image 25">
            <a:extLst>
              <a:ext uri="{FF2B5EF4-FFF2-40B4-BE49-F238E27FC236}">
                <a16:creationId xmlns:a16="http://schemas.microsoft.com/office/drawing/2014/main" id="{5C667AB4-3E48-AD72-EACE-3A378BBAD60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97916" y="3209909"/>
            <a:ext cx="1908000" cy="482327"/>
          </a:xfrm>
          <a:prstGeom prst="rect">
            <a:avLst/>
          </a:prstGeom>
        </p:spPr>
      </p:pic>
      <p:pic>
        <p:nvPicPr>
          <p:cNvPr id="28" name="Image 27">
            <a:extLst>
              <a:ext uri="{FF2B5EF4-FFF2-40B4-BE49-F238E27FC236}">
                <a16:creationId xmlns:a16="http://schemas.microsoft.com/office/drawing/2014/main" id="{8F36B7C1-20D7-3B24-B513-276EFEFD5EE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18000" y="4042670"/>
            <a:ext cx="1908000" cy="1068480"/>
          </a:xfrm>
          <a:prstGeom prst="rect">
            <a:avLst/>
          </a:prstGeom>
        </p:spPr>
      </p:pic>
      <p:sp>
        <p:nvSpPr>
          <p:cNvPr id="31" name="Titre 30">
            <a:extLst>
              <a:ext uri="{FF2B5EF4-FFF2-40B4-BE49-F238E27FC236}">
                <a16:creationId xmlns:a16="http://schemas.microsoft.com/office/drawing/2014/main" id="{785D4929-DC23-F2E6-DE5E-620A04FBC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Outils utilisés</a:t>
            </a:r>
          </a:p>
        </p:txBody>
      </p:sp>
      <p:pic>
        <p:nvPicPr>
          <p:cNvPr id="33" name="Image 32">
            <a:extLst>
              <a:ext uri="{FF2B5EF4-FFF2-40B4-BE49-F238E27FC236}">
                <a16:creationId xmlns:a16="http://schemas.microsoft.com/office/drawing/2014/main" id="{F5180F54-6B37-2497-71BA-2AE773CEAEF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97916" y="1802260"/>
            <a:ext cx="1728000" cy="967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09608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2803EBD-36D2-90DE-9D60-565F3A218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Diagramme de Cas d’utilisation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46FF0F68-D23B-D09D-7972-750B1A5387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9862" y="833431"/>
            <a:ext cx="5544000" cy="3870509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132BFBDB-A6FC-B301-5783-311B9C7227D1}"/>
              </a:ext>
            </a:extLst>
          </p:cNvPr>
          <p:cNvSpPr txBox="1"/>
          <p:nvPr/>
        </p:nvSpPr>
        <p:spPr>
          <a:xfrm>
            <a:off x="411126" y="4976336"/>
            <a:ext cx="726558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0" i="0" dirty="0">
                <a:effectLst/>
                <a:latin typeface="+mj-lt"/>
              </a:rPr>
              <a:t>Un diagramme de cas d'utilisation est une représentation graphique qui illustre les interactions entre les utilisateurs et un système, identifiant les différentes actions que les utilisateurs peuvent effectuer.</a:t>
            </a:r>
            <a:endParaRPr lang="fr-FR" sz="1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86595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DA5F321-E2B7-9151-B3BD-8E5AB07F2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diagrammes de Classes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33F26619-1528-2304-5317-E846377ED6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075" y="873757"/>
            <a:ext cx="6732000" cy="3967486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922CD028-4CED-1DA8-BEF8-931F1DFB8BD9}"/>
              </a:ext>
            </a:extLst>
          </p:cNvPr>
          <p:cNvSpPr txBox="1"/>
          <p:nvPr/>
        </p:nvSpPr>
        <p:spPr>
          <a:xfrm>
            <a:off x="382772" y="4590228"/>
            <a:ext cx="775467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Les diagrammes de classes sont des représentations visuelles de la structure d'un système logiciel, montrant les classes du système, leurs attributs, leurs méthodes et les relations entre elles. Ils servent à modéliser la structure des objets dans un système et à visualiser les interactions entre ces objets</a:t>
            </a:r>
          </a:p>
        </p:txBody>
      </p:sp>
    </p:spTree>
    <p:extLst>
      <p:ext uri="{BB962C8B-B14F-4D97-AF65-F5344CB8AC3E}">
        <p14:creationId xmlns:p14="http://schemas.microsoft.com/office/powerpoint/2010/main" val="35725819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3670CA8-2D61-BA2E-EFA1-1F6014995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Modélisations de la base de données et des tables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1D9BB6C0-0385-0A4C-3EBC-DD5676AD23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399" y="944577"/>
            <a:ext cx="4615722" cy="4194493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BA9C5D57-3AF0-5868-A9E8-D237C30FE793}"/>
              </a:ext>
            </a:extLst>
          </p:cNvPr>
          <p:cNvSpPr txBox="1"/>
          <p:nvPr/>
        </p:nvSpPr>
        <p:spPr>
          <a:xfrm>
            <a:off x="5961321" y="1573619"/>
            <a:ext cx="29416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Schéma issu de l’outil PgAdmin4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DA45272E-648E-D102-CD35-66E8D8035FBA}"/>
              </a:ext>
            </a:extLst>
          </p:cNvPr>
          <p:cNvSpPr txBox="1"/>
          <p:nvPr/>
        </p:nvSpPr>
        <p:spPr>
          <a:xfrm>
            <a:off x="6096000" y="2268279"/>
            <a:ext cx="2502195" cy="25083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dirty="0"/>
              <a:t>Notre base, SlackLike comporte 3 tables: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fr-FR" sz="1100" dirty="0"/>
              <a:t>users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fr-FR" sz="1100" dirty="0"/>
              <a:t>channels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fr-FR" sz="1100" dirty="0"/>
              <a:t>messages</a:t>
            </a:r>
          </a:p>
          <a:p>
            <a:endParaRPr lang="fr-FR" sz="1100" dirty="0"/>
          </a:p>
          <a:p>
            <a:r>
              <a:rPr lang="fr-FR" sz="1100" b="0" i="0" dirty="0">
                <a:effectLst/>
              </a:rPr>
              <a:t>Dans la table "messages", il y a deux colonnes qui font référence à d'autres tables : une colonne liée à la colonne "id" de la table "users" et une autre colonne liée à la colonne "id" de la table "channels". Ces deux colonnes servent de clés étrangères, établissant des relations entre les utilisateurs, les canaux et les messages</a:t>
            </a:r>
            <a:r>
              <a:rPr lang="fr-FR" sz="1400" b="0" i="0" dirty="0">
                <a:effectLst/>
              </a:rPr>
              <a:t>.</a:t>
            </a:r>
            <a:endParaRPr lang="fr-FR" sz="1400" dirty="0"/>
          </a:p>
        </p:txBody>
      </p:sp>
    </p:spTree>
    <p:extLst>
      <p:ext uri="{BB962C8B-B14F-4D97-AF65-F5344CB8AC3E}">
        <p14:creationId xmlns:p14="http://schemas.microsoft.com/office/powerpoint/2010/main" val="2744868648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C4A57CFC3BC20408794004E3C2C8533" ma:contentTypeVersion="11" ma:contentTypeDescription="Crée un document." ma:contentTypeScope="" ma:versionID="84d06a8b8ad2f6bd59701aedb9caa4c7">
  <xsd:schema xmlns:xsd="http://www.w3.org/2001/XMLSchema" xmlns:xs="http://www.w3.org/2001/XMLSchema" xmlns:p="http://schemas.microsoft.com/office/2006/metadata/properties" xmlns:ns2="099d1b2c-591f-466c-9e44-242a90511872" xmlns:ns3="6ec97a8b-fe79-4ed6-bd15-18e91a001163" targetNamespace="http://schemas.microsoft.com/office/2006/metadata/properties" ma:root="true" ma:fieldsID="3385be6983aab64751b9623af5bffdfc" ns2:_="" ns3:_="">
    <xsd:import namespace="099d1b2c-591f-466c-9e44-242a90511872"/>
    <xsd:import namespace="6ec97a8b-fe79-4ed6-bd15-18e91a00116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99d1b2c-591f-466c-9e44-242a9051187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6" nillable="true" ma:taxonomy="true" ma:internalName="lcf76f155ced4ddcb4097134ff3c332f" ma:taxonomyFieldName="MediaServiceImageTags" ma:displayName="Balises d’images" ma:readOnly="false" ma:fieldId="{5cf76f15-5ced-4ddc-b409-7134ff3c332f}" ma:taxonomyMulti="true" ma:sspId="d4b6e4fd-4af2-4f07-b7d1-18266e58562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ec97a8b-fe79-4ed6-bd15-18e91a001163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de4db791-e111-497a-906c-e47d5a21aaa9}" ma:internalName="TaxCatchAll" ma:showField="CatchAllData" ma:web="6ec97a8b-fe79-4ed6-bd15-18e91a00116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6ec97a8b-fe79-4ed6-bd15-18e91a001163" xsi:nil="true"/>
    <lcf76f155ced4ddcb4097134ff3c332f xmlns="099d1b2c-591f-466c-9e44-242a90511872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E08CCDFA-3FF5-4516-820B-2B7A6190870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B04CEE3-3F57-4301-83E1-072938BF99A1}">
  <ds:schemaRefs>
    <ds:schemaRef ds:uri="099d1b2c-591f-466c-9e44-242a90511872"/>
    <ds:schemaRef ds:uri="6ec97a8b-fe79-4ed6-bd15-18e91a001163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1B0E3BEA-B8EA-4027-B524-1967D99D4977}">
  <ds:schemaRefs>
    <ds:schemaRef ds:uri="099d1b2c-591f-466c-9e44-242a90511872"/>
    <ds:schemaRef ds:uri="476e28a0-7352-492b-9eee-708d9213c5a9"/>
    <ds:schemaRef ds:uri="6ec97a8b-fe79-4ed6-bd15-18e91a001163"/>
    <ds:schemaRef ds:uri="c35d72ba-d11a-41f7-ad9c-c2b314695d89"/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216</TotalTime>
  <Words>399</Words>
  <Application>Microsoft Office PowerPoint</Application>
  <PresentationFormat>Affichage à l'écran (16:10)</PresentationFormat>
  <Paragraphs>50</Paragraphs>
  <Slides>10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10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21" baseType="lpstr">
      <vt:lpstr>Arial</vt:lpstr>
      <vt:lpstr>Calibri</vt:lpstr>
      <vt:lpstr>Lato Bold</vt:lpstr>
      <vt:lpstr>Lato Regular</vt:lpstr>
      <vt:lpstr>Lucida Grande</vt:lpstr>
      <vt:lpstr>Montserrat</vt:lpstr>
      <vt:lpstr>Montserrat ExtraBold</vt:lpstr>
      <vt:lpstr>Symbol</vt:lpstr>
      <vt:lpstr>Times New Roman</vt:lpstr>
      <vt:lpstr>Wingdings</vt:lpstr>
      <vt:lpstr>Thème Office</vt:lpstr>
      <vt:lpstr>Présentation PowerPoint</vt:lpstr>
      <vt:lpstr>Projet :  Réalisation  d’une application de tchat en ligne , Type Slack </vt:lpstr>
      <vt:lpstr>Sommaire </vt:lpstr>
      <vt:lpstr>BACKEND</vt:lpstr>
      <vt:lpstr>FRONTEND</vt:lpstr>
      <vt:lpstr>Outils utilisés</vt:lpstr>
      <vt:lpstr>Diagramme de Cas d’utilisation</vt:lpstr>
      <vt:lpstr>Les diagrammes de Classes</vt:lpstr>
      <vt:lpstr>Modélisations de la base de données et des tables</vt:lpstr>
      <vt:lpstr>Présentation PowerPoint</vt:lpstr>
    </vt:vector>
  </TitlesOfParts>
  <Company>groupe o2i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Diane diane</dc:creator>
  <cp:lastModifiedBy>Gilles DESJ</cp:lastModifiedBy>
  <cp:revision>15</cp:revision>
  <dcterms:created xsi:type="dcterms:W3CDTF">2016-12-19T13:50:22Z</dcterms:created>
  <dcterms:modified xsi:type="dcterms:W3CDTF">2023-12-17T16:46:17Z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0x010100CC4A57CFC3BC20408794004E3C2C8533</vt:lpwstr>
  </property>
  <property fmtid="{D5CDD505-2E9C-101B-9397-08002B2CF9AE}" pid="3" name="MediaServiceImageTags">
    <vt:lpwstr/>
  </property>
</Properties>
</file>

<file path=docProps/thumbnail.jpeg>
</file>